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4" r:id="rId2"/>
    <p:sldId id="257" r:id="rId3"/>
    <p:sldId id="265" r:id="rId4"/>
    <p:sldId id="258" r:id="rId5"/>
    <p:sldId id="260" r:id="rId6"/>
    <p:sldId id="262" r:id="rId7"/>
    <p:sldId id="266" r:id="rId8"/>
    <p:sldId id="267" r:id="rId9"/>
    <p:sldId id="261" r:id="rId10"/>
    <p:sldId id="263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5"/>
    <p:restoredTop sz="94737"/>
  </p:normalViewPr>
  <p:slideViewPr>
    <p:cSldViewPr snapToGrid="0">
      <p:cViewPr varScale="1">
        <p:scale>
          <a:sx n="102" d="100"/>
          <a:sy n="10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8970C-355A-E14A-8592-446F7ED232B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2A622-AE7D-E740-BAA2-5DAA6F0E64E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1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A622-AE7D-E740-BAA2-5DAA6F0E64E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91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BBA87-8F64-8806-4C74-CB9E919C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538FBBB-8EAD-CDF6-F341-E4EE286F9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9744896-1A6B-9099-4353-EBCA70F2F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C70669-8E88-3633-2D9A-932584B2F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A622-AE7D-E740-BAA2-5DAA6F0E64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37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8389D-53B9-E18B-75C7-29FB52EC7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F9C61D-639F-EB40-2A2E-661EA5D93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354725-1961-9645-CD77-865816EFE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F65B44-3C36-263C-9B7A-4C0990A7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6D741F-8B2F-CB4D-5214-F7DD8F46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07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0A385-F70C-3C38-A6CF-EE0DA1B2A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92395CA-A368-7B6C-CA1D-ADB7A91F1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DF82C7-4CDE-E4C7-264F-9B4B2871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081E07-BF48-0C98-F666-73269410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54674C-FABA-37A6-4458-00FE7D37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53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9FB196B-4B6A-7CCD-B6BA-64067BC71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1DBF081-B5CA-E080-F6E7-F5BE7F176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99236B-149F-30F3-D743-490C843F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136E69-6879-5933-B97C-8C6A4365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242138-9B4B-6645-7804-47B1B60F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7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CE738B-BFF6-B7FE-E86E-6B2D3DEE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972588-D82D-FCF1-625D-4C00E443E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E8296D-F3F2-1DCB-B1F3-68BFA2DF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1A46C7-FCDF-06D5-CE86-C8987291C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3B245D-E765-E8C9-9212-B8E1EC24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02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1ADD1-B137-2CA1-F520-00957C10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41794F-7BCC-0C4D-44DB-38F6D3DC6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46DF54-E5E7-17D1-32C4-748FD330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CDA2CE-6A5C-73C1-FC00-14924213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C7B4D5-4D03-8C03-F793-E34646B1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9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C5444-4BD7-3086-9F77-10FD279EA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A6E2FC-60D2-0D9C-DCFD-E83239994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613E27-86EF-A7C6-14A7-70F4C6E71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8D45D2-774C-B698-889C-C834148D8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FF7F409-7A06-5497-9B16-D769DAB0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7367FA-8FDD-B2B0-C73B-436DE89C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68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7662B-10A8-A1CC-7E55-419493D9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78E51B-D1E1-2D68-53A0-B02F62F8C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E3C326-9BD5-CC77-B159-3E48CC523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83AC09-EAEA-12EF-C234-8DC6D978B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80DA9C1-E23B-3796-D3AF-3056A8EC2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7CD1B66-4AC9-FB66-1B64-40A841F1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8A76A82-DAD0-F6A0-E420-AF287280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790378D-F58D-60D2-4B9F-56DCCAB6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28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82019B-1AFF-D6AE-66E7-7CB485D63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02416E-4CA4-8146-B1EF-64794D85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899084-62F7-B5A4-9EDC-4C69F869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F55EE9-77E2-982B-6D57-B3618C4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95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F96BC4-C737-B2DC-2F3A-845E2BEE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A902D8-0FAA-6939-7687-1E64371A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BA4966-9C3E-3D72-2687-3FCABBFC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2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78A50-BA85-8422-72B3-19A82F4E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5A776B-32AD-1FD2-5ABC-E6A3ED4F3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02B455-626D-7F85-AABD-7F2363043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B78EE9-2629-83F6-02FB-C13770888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8BC9CA-4C96-9C8B-859C-024491B1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663D90-59D6-1B33-0E7B-0B1F965B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5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BB1831-3087-683E-6C15-91BD73639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3C15D7F-703E-4456-C551-03E9C7BF89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3F4EEC-6DDA-6CCB-E2C6-DE8E39937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13206C-A8FF-E22F-02D2-20CFEA50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11AD69-06D2-E3B0-A155-69ABD01FD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1FC289-95E1-BEB4-BD19-15555320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78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55D95E-8C60-AF79-DA1D-8E50A9CF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213FE3-627C-58B8-AD46-C0E371934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05B628-FC11-8F2A-772D-E533EFDC5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B3981-7DA3-2241-AD6C-8336E7E9C9EA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68BE68-E16F-0FD3-847B-60B5D4E910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85C8FC-7156-E216-13C5-EF14CF844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22D9EA-463C-DB4D-ACC5-964FB8564B4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39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CA9019-9FFA-EB05-C839-CB3263D99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18ADC7B4-9737-8C53-59C7-CC46427EC7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804E75-B588-B9AD-8F33-ED0A9FECEB7B}"/>
              </a:ext>
            </a:extLst>
          </p:cNvPr>
          <p:cNvSpPr txBox="1"/>
          <p:nvPr/>
        </p:nvSpPr>
        <p:spPr>
          <a:xfrm>
            <a:off x="710712" y="2828835"/>
            <a:ext cx="10770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 Sie bereit für den Einsatz?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23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20D7D-8302-D099-3BA4-17BF93B56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94149005-FC7B-6E48-73F3-81FDCF4CAD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47B2E58-C662-F64E-E2DF-7B1CDF402772}"/>
              </a:ext>
            </a:extLst>
          </p:cNvPr>
          <p:cNvSpPr/>
          <p:nvPr/>
        </p:nvSpPr>
        <p:spPr>
          <a:xfrm>
            <a:off x="11039928" y="6018259"/>
            <a:ext cx="882720" cy="550388"/>
          </a:xfrm>
          <a:custGeom>
            <a:avLst/>
            <a:gdLst/>
            <a:ahLst/>
            <a:cxnLst/>
            <a:rect l="l" t="t" r="r" b="b"/>
            <a:pathLst>
              <a:path w="2459236" h="1533368">
                <a:moveTo>
                  <a:pt x="0" y="0"/>
                </a:moveTo>
                <a:lnTo>
                  <a:pt x="2459236" y="0"/>
                </a:lnTo>
                <a:lnTo>
                  <a:pt x="2459236" y="1533368"/>
                </a:lnTo>
                <a:lnTo>
                  <a:pt x="0" y="153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96D1B8-8925-B35C-FD0A-857E2B325FA3}"/>
              </a:ext>
            </a:extLst>
          </p:cNvPr>
          <p:cNvSpPr txBox="1"/>
          <p:nvPr/>
        </p:nvSpPr>
        <p:spPr>
          <a:xfrm>
            <a:off x="4351706" y="598400"/>
            <a:ext cx="760263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Ihr ServiceNow Partner für umfassende digitale Transformation, denn es reicht nicht nur einen Feuerlöscher zu besitzen, um ein Band richtig zu bekämpfen.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76E9CDA-4F84-CA36-9CFA-CC88914EB08B}"/>
              </a:ext>
            </a:extLst>
          </p:cNvPr>
          <p:cNvSpPr/>
          <p:nvPr/>
        </p:nvSpPr>
        <p:spPr>
          <a:xfrm>
            <a:off x="237660" y="598400"/>
            <a:ext cx="3006986" cy="1874898"/>
          </a:xfrm>
          <a:custGeom>
            <a:avLst/>
            <a:gdLst/>
            <a:ahLst/>
            <a:cxnLst/>
            <a:rect l="l" t="t" r="r" b="b"/>
            <a:pathLst>
              <a:path w="8102133" h="5051793">
                <a:moveTo>
                  <a:pt x="0" y="0"/>
                </a:moveTo>
                <a:lnTo>
                  <a:pt x="8102133" y="0"/>
                </a:lnTo>
                <a:lnTo>
                  <a:pt x="8102133" y="5051793"/>
                </a:lnTo>
                <a:lnTo>
                  <a:pt x="0" y="5051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F8669E14-B680-ED1D-6ACF-6F690860B214}"/>
              </a:ext>
            </a:extLst>
          </p:cNvPr>
          <p:cNvGrpSpPr/>
          <p:nvPr/>
        </p:nvGrpSpPr>
        <p:grpSpPr>
          <a:xfrm>
            <a:off x="675522" y="3657600"/>
            <a:ext cx="2476182" cy="2476182"/>
            <a:chOff x="0" y="0"/>
            <a:chExt cx="4782854" cy="4782854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8075588-00B8-6922-A7EA-9820071A2AD0}"/>
                </a:ext>
              </a:extLst>
            </p:cNvPr>
            <p:cNvSpPr/>
            <p:nvPr/>
          </p:nvSpPr>
          <p:spPr>
            <a:xfrm>
              <a:off x="0" y="0"/>
              <a:ext cx="4782854" cy="4782854"/>
            </a:xfrm>
            <a:custGeom>
              <a:avLst/>
              <a:gdLst/>
              <a:ahLst/>
              <a:cxnLst/>
              <a:rect l="l" t="t" r="r" b="b"/>
              <a:pathLst>
                <a:path w="4782854" h="4782854">
                  <a:moveTo>
                    <a:pt x="0" y="0"/>
                  </a:moveTo>
                  <a:lnTo>
                    <a:pt x="4782854" y="0"/>
                  </a:lnTo>
                  <a:lnTo>
                    <a:pt x="4782854" y="4782854"/>
                  </a:lnTo>
                  <a:lnTo>
                    <a:pt x="0" y="4782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Grafik 3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7BA617CD-E833-FB58-B0AB-CB1CD4376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341" y="4520718"/>
            <a:ext cx="5772770" cy="10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503E8DEC-5E2C-4813-6460-53471615DB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C00364-A1C4-9707-10CE-84D08B295F7E}"/>
              </a:ext>
            </a:extLst>
          </p:cNvPr>
          <p:cNvSpPr txBox="1"/>
          <p:nvPr/>
        </p:nvSpPr>
        <p:spPr>
          <a:xfrm>
            <a:off x="710712" y="398127"/>
            <a:ext cx="10770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wäre, wenn hier ein Feuer ausbräche? </a:t>
            </a:r>
          </a:p>
          <a:p>
            <a:pPr algn="ctr"/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Feuerlöscher wäre da – aber reicht das?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Ein Bild, das Feuerlöscher, rot enthält.&#10;&#10;Automatisch generierte Beschreibung">
            <a:extLst>
              <a:ext uri="{FF2B5EF4-FFF2-40B4-BE49-F238E27FC236}">
                <a16:creationId xmlns:a16="http://schemas.microsoft.com/office/drawing/2014/main" id="{708E51B2-912B-1807-EC01-E05C939B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704" y="998292"/>
            <a:ext cx="8594481" cy="6445861"/>
          </a:xfrm>
          <a:prstGeom prst="rect">
            <a:avLst/>
          </a:prstGeom>
        </p:spPr>
      </p:pic>
      <p:pic>
        <p:nvPicPr>
          <p:cNvPr id="8" name="Grafik 7" descr="Ein Bild, das Feuer, Natur, Wärme, Flamme enthält.&#10;&#10;Automatisch generierte Beschreibung">
            <a:extLst>
              <a:ext uri="{FF2B5EF4-FFF2-40B4-BE49-F238E27FC236}">
                <a16:creationId xmlns:a16="http://schemas.microsoft.com/office/drawing/2014/main" id="{9DB0F829-6B11-C387-3169-8CA5C136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04" y="1436566"/>
            <a:ext cx="6235700" cy="6235700"/>
          </a:xfrm>
          <a:prstGeom prst="rect">
            <a:avLst/>
          </a:prstGeom>
        </p:spPr>
      </p:pic>
      <p:pic>
        <p:nvPicPr>
          <p:cNvPr id="9" name="Grafik 8" descr="Ein Bild, das Feuer, Natur, Wärme, Flamme enthält.&#10;&#10;Automatisch generierte Beschreibung">
            <a:extLst>
              <a:ext uri="{FF2B5EF4-FFF2-40B4-BE49-F238E27FC236}">
                <a16:creationId xmlns:a16="http://schemas.microsoft.com/office/drawing/2014/main" id="{E944E6B1-1059-01CB-9EEA-9D1622B87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296" y="1436566"/>
            <a:ext cx="6235700" cy="6235700"/>
          </a:xfrm>
          <a:prstGeom prst="rect">
            <a:avLst/>
          </a:prstGeom>
        </p:spPr>
      </p:pic>
      <p:pic>
        <p:nvPicPr>
          <p:cNvPr id="10" name="Grafik 9" descr="Ein Bild, das Feuer, Natur, Wärme, Flamme enthält.&#10;&#10;Automatisch generierte Beschreibung">
            <a:extLst>
              <a:ext uri="{FF2B5EF4-FFF2-40B4-BE49-F238E27FC236}">
                <a16:creationId xmlns:a16="http://schemas.microsoft.com/office/drawing/2014/main" id="{F4E56828-CACF-3D01-2FD8-D042174A8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234" y="1403455"/>
            <a:ext cx="6235700" cy="6235700"/>
          </a:xfrm>
          <a:prstGeom prst="rect">
            <a:avLst/>
          </a:prstGeom>
        </p:spPr>
      </p:pic>
      <p:pic>
        <p:nvPicPr>
          <p:cNvPr id="11" name="Grafik 10" descr="Ein Bild, das Feuer, Natur, Wärme, Flamme enthält.&#10;&#10;Automatisch generierte Beschreibung">
            <a:extLst>
              <a:ext uri="{FF2B5EF4-FFF2-40B4-BE49-F238E27FC236}">
                <a16:creationId xmlns:a16="http://schemas.microsoft.com/office/drawing/2014/main" id="{AB544EDB-E054-D08E-2F7A-1643D93A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4232" y="1403455"/>
            <a:ext cx="62357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6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5EAC06-F09C-D9C1-AC80-07AB9FEF8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2DAB008E-9245-374B-F8E2-088F3C7E82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828662-9721-4BFC-4623-A420B7EEA20D}"/>
              </a:ext>
            </a:extLst>
          </p:cNvPr>
          <p:cNvSpPr txBox="1"/>
          <p:nvPr/>
        </p:nvSpPr>
        <p:spPr>
          <a:xfrm>
            <a:off x="710712" y="2828835"/>
            <a:ext cx="10770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Wissen Ihre Mitarbeiter, wie sie die </a:t>
            </a:r>
            <a:r>
              <a:rPr lang="de-DE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richtigen</a:t>
            </a:r>
            <a:r>
              <a:rPr lang="de-DE" sz="3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Werkzeuge </a:t>
            </a:r>
            <a:r>
              <a:rPr lang="de-DE" sz="3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r>
              <a:rPr lang="de-DE" sz="3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einsetzen?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6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FD8BAD-D1C5-F45E-F5C0-EA7C912DE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F0A4B3A1-220F-24EE-4F2F-61C1264B34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012DBEBD-A77F-46DA-300D-35AC759C37FE}"/>
              </a:ext>
            </a:extLst>
          </p:cNvPr>
          <p:cNvSpPr/>
          <p:nvPr/>
        </p:nvSpPr>
        <p:spPr>
          <a:xfrm>
            <a:off x="967154" y="726922"/>
            <a:ext cx="5345723" cy="3333133"/>
          </a:xfrm>
          <a:custGeom>
            <a:avLst/>
            <a:gdLst/>
            <a:ahLst/>
            <a:cxnLst/>
            <a:rect l="l" t="t" r="r" b="b"/>
            <a:pathLst>
              <a:path w="8102133" h="5051793">
                <a:moveTo>
                  <a:pt x="0" y="0"/>
                </a:moveTo>
                <a:lnTo>
                  <a:pt x="8102133" y="0"/>
                </a:lnTo>
                <a:lnTo>
                  <a:pt x="8102133" y="5051793"/>
                </a:lnTo>
                <a:lnTo>
                  <a:pt x="0" y="5051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07E398-DBEE-F38D-91A5-376BBBA99966}"/>
              </a:ext>
            </a:extLst>
          </p:cNvPr>
          <p:cNvSpPr txBox="1"/>
          <p:nvPr/>
        </p:nvSpPr>
        <p:spPr>
          <a:xfrm>
            <a:off x="8051415" y="5556738"/>
            <a:ext cx="3173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chemeClr val="bg1"/>
                </a:solidFill>
              </a:rPr>
              <a:t>Peter </a:t>
            </a:r>
            <a:r>
              <a:rPr lang="de-DE" sz="1800" dirty="0" err="1">
                <a:solidFill>
                  <a:schemeClr val="bg1"/>
                </a:solidFill>
              </a:rPr>
              <a:t>Haitz</a:t>
            </a:r>
            <a:endParaRPr lang="de-DE" sz="1800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Co-Founder / Geschäftsführer</a:t>
            </a:r>
          </a:p>
        </p:txBody>
      </p:sp>
      <p:pic>
        <p:nvPicPr>
          <p:cNvPr id="6" name="Grafik 5" descr="Ein Bild, das Person, Menschliches Gesicht, Schutzausrüstung, Feuerwehrmann enthält.&#10;&#10;Automatisch generierte Beschreibung">
            <a:extLst>
              <a:ext uri="{FF2B5EF4-FFF2-40B4-BE49-F238E27FC236}">
                <a16:creationId xmlns:a16="http://schemas.microsoft.com/office/drawing/2014/main" id="{4AFCF131-82A6-64C9-C34B-841607B530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944"/>
          <a:stretch/>
        </p:blipFill>
        <p:spPr>
          <a:xfrm rot="5400000">
            <a:off x="7971562" y="2588542"/>
            <a:ext cx="3333133" cy="2603259"/>
          </a:xfrm>
          <a:prstGeom prst="snip2DiagRect">
            <a:avLst>
              <a:gd name="adj1" fmla="val 19829"/>
              <a:gd name="adj2" fmla="val 16667"/>
            </a:avLst>
          </a:prstGeom>
        </p:spPr>
      </p:pic>
    </p:spTree>
    <p:extLst>
      <p:ext uri="{BB962C8B-B14F-4D97-AF65-F5344CB8AC3E}">
        <p14:creationId xmlns:p14="http://schemas.microsoft.com/office/powerpoint/2010/main" val="230619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5171A-2206-0394-E987-12E925F15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2FD1BB6-0B1F-E1F0-0B08-2F529D6C67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A1E3A8-D2CE-8B0B-7D8C-D3264786B299}"/>
              </a:ext>
            </a:extLst>
          </p:cNvPr>
          <p:cNvSpPr txBox="1"/>
          <p:nvPr/>
        </p:nvSpPr>
        <p:spPr>
          <a:xfrm>
            <a:off x="434013" y="291291"/>
            <a:ext cx="113239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Gefährliches Zusammenspiel - Die kritische Rolle von Wissen, Prozessen und Werkzeugen im Brandfall 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ettbrand.mp4">
            <a:hlinkClick r:id="" action="ppaction://media"/>
            <a:extLst>
              <a:ext uri="{FF2B5EF4-FFF2-40B4-BE49-F238E27FC236}">
                <a16:creationId xmlns:a16="http://schemas.microsoft.com/office/drawing/2014/main" id="{4EF4AB7C-1A94-00F7-4DC5-23108EF3F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9930" y="1950987"/>
            <a:ext cx="8212139" cy="461572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110D27D-BD3D-82D3-5495-C2C1AFA00992}"/>
              </a:ext>
            </a:extLst>
          </p:cNvPr>
          <p:cNvSpPr/>
          <p:nvPr/>
        </p:nvSpPr>
        <p:spPr>
          <a:xfrm>
            <a:off x="11039928" y="6018259"/>
            <a:ext cx="882720" cy="550388"/>
          </a:xfrm>
          <a:custGeom>
            <a:avLst/>
            <a:gdLst/>
            <a:ahLst/>
            <a:cxnLst/>
            <a:rect l="l" t="t" r="r" b="b"/>
            <a:pathLst>
              <a:path w="2459236" h="1533368">
                <a:moveTo>
                  <a:pt x="0" y="0"/>
                </a:moveTo>
                <a:lnTo>
                  <a:pt x="2459236" y="0"/>
                </a:lnTo>
                <a:lnTo>
                  <a:pt x="2459236" y="1533368"/>
                </a:lnTo>
                <a:lnTo>
                  <a:pt x="0" y="1533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0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5171A-2206-0394-E987-12E925F15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2FD1BB6-0B1F-E1F0-0B08-2F529D6C67A2}"/>
              </a:ext>
            </a:extLst>
          </p:cNvPr>
          <p:cNvSpPr/>
          <p:nvPr/>
        </p:nvSpPr>
        <p:spPr>
          <a:xfrm>
            <a:off x="-21362" y="-1750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A1E3A8-D2CE-8B0B-7D8C-D3264786B299}"/>
              </a:ext>
            </a:extLst>
          </p:cNvPr>
          <p:cNvSpPr txBox="1"/>
          <p:nvPr/>
        </p:nvSpPr>
        <p:spPr>
          <a:xfrm>
            <a:off x="710712" y="398127"/>
            <a:ext cx="10770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Hätten Sie richtig reagiert?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110D27D-BD3D-82D3-5495-C2C1AFA00992}"/>
              </a:ext>
            </a:extLst>
          </p:cNvPr>
          <p:cNvSpPr/>
          <p:nvPr/>
        </p:nvSpPr>
        <p:spPr>
          <a:xfrm>
            <a:off x="11039928" y="6018259"/>
            <a:ext cx="882720" cy="550388"/>
          </a:xfrm>
          <a:custGeom>
            <a:avLst/>
            <a:gdLst/>
            <a:ahLst/>
            <a:cxnLst/>
            <a:rect l="l" t="t" r="r" b="b"/>
            <a:pathLst>
              <a:path w="2459236" h="1533368">
                <a:moveTo>
                  <a:pt x="0" y="0"/>
                </a:moveTo>
                <a:lnTo>
                  <a:pt x="2459236" y="0"/>
                </a:lnTo>
                <a:lnTo>
                  <a:pt x="2459236" y="1533368"/>
                </a:lnTo>
                <a:lnTo>
                  <a:pt x="0" y="1533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4772C52-7FE7-AC22-5F86-0C1F4D436D0A}"/>
              </a:ext>
            </a:extLst>
          </p:cNvPr>
          <p:cNvSpPr txBox="1"/>
          <p:nvPr/>
        </p:nvSpPr>
        <p:spPr>
          <a:xfrm>
            <a:off x="559747" y="1442585"/>
            <a:ext cx="600568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Welchen Typ Feuerlöscher hätten </a:t>
            </a: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verwendet:</a:t>
            </a: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A</a:t>
            </a: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B</a:t>
            </a: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C</a:t>
            </a: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D</a:t>
            </a: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E</a:t>
            </a: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F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DFE8EB5-2C53-2CE3-BC20-C9C1635B15F8}"/>
              </a:ext>
            </a:extLst>
          </p:cNvPr>
          <p:cNvGrpSpPr/>
          <p:nvPr/>
        </p:nvGrpSpPr>
        <p:grpSpPr>
          <a:xfrm>
            <a:off x="338689" y="2007132"/>
            <a:ext cx="10341189" cy="4286321"/>
            <a:chOff x="224015" y="2007132"/>
            <a:chExt cx="10341189" cy="428632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CCE03FF-86F4-F24C-BA4E-22236F201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7229" y="2007132"/>
              <a:ext cx="5407975" cy="4286321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ADC0035-3550-3F53-DD7B-B4FBC169BEEC}"/>
                </a:ext>
              </a:extLst>
            </p:cNvPr>
            <p:cNvSpPr/>
            <p:nvPr/>
          </p:nvSpPr>
          <p:spPr>
            <a:xfrm>
              <a:off x="224015" y="4424516"/>
              <a:ext cx="1958746" cy="72542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071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5EAC06-F09C-D9C1-AC80-07AB9FEF8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2DAB008E-9245-374B-F8E2-088F3C7E82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l"/>
            <a:r>
              <a:rPr lang="de-DE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Einsatz eines Feuerlöschers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828662-9721-4BFC-4623-A420B7EEA20D}"/>
              </a:ext>
            </a:extLst>
          </p:cNvPr>
          <p:cNvSpPr txBox="1"/>
          <p:nvPr/>
        </p:nvSpPr>
        <p:spPr>
          <a:xfrm>
            <a:off x="858196" y="400178"/>
            <a:ext cx="10770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Vom Feuerlöscher zu Ihrem Unternehmen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7ED7EF5E-9FF6-AFA1-6901-3AEB7665C556}"/>
              </a:ext>
            </a:extLst>
          </p:cNvPr>
          <p:cNvSpPr/>
          <p:nvPr/>
        </p:nvSpPr>
        <p:spPr>
          <a:xfrm>
            <a:off x="324463" y="1677361"/>
            <a:ext cx="5352438" cy="12978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Werkzeuge (Löschmittel) </a:t>
            </a:r>
            <a:b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Löschmittel muss zu dem jeweiligen </a:t>
            </a:r>
            <a:r>
              <a:rPr lang="de-DE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Brandtyp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passen um effektiv zu sein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54E8818-3DD0-6179-38E1-EFFD8C3FA5B6}"/>
              </a:ext>
            </a:extLst>
          </p:cNvPr>
          <p:cNvSpPr/>
          <p:nvPr/>
        </p:nvSpPr>
        <p:spPr>
          <a:xfrm>
            <a:off x="324463" y="3247335"/>
            <a:ext cx="5352438" cy="12978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Abläufe (Löschprozess)</a:t>
            </a:r>
            <a:b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Schritte zur Brandbekämpfung müssen klar definiert sein (z.B. Alarmierung, Evakuierung, Löschung)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9BACA0BB-B369-4411-386A-5DE64339431E}"/>
              </a:ext>
            </a:extLst>
          </p:cNvPr>
          <p:cNvSpPr/>
          <p:nvPr/>
        </p:nvSpPr>
        <p:spPr>
          <a:xfrm>
            <a:off x="324463" y="4889591"/>
            <a:ext cx="5352438" cy="12978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(Brandschutzteam)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gut organisiertes Team ist entscheidend, um im Notfall schnell und effizient zu handeln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DD4707E-64A4-A5AE-3C01-7D014FF86C98}"/>
              </a:ext>
            </a:extLst>
          </p:cNvPr>
          <p:cNvSpPr txBox="1"/>
          <p:nvPr/>
        </p:nvSpPr>
        <p:spPr>
          <a:xfrm>
            <a:off x="1090694" y="1141364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Brandbekämpfung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B2AE94B3-08E7-7379-FED2-883E0894B83C}"/>
              </a:ext>
            </a:extLst>
          </p:cNvPr>
          <p:cNvSpPr/>
          <p:nvPr/>
        </p:nvSpPr>
        <p:spPr>
          <a:xfrm>
            <a:off x="6515100" y="1685784"/>
            <a:ext cx="5352438" cy="12978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Werkzeuge (Technologien) </a:t>
            </a:r>
            <a:b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eingesetzten Technologien (z.B. Software, KI) müssen den spezifischen Anforderungen des Unternehmens entsprechen.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F4407172-A5F0-BB0C-63BD-500FBE7CBF7E}"/>
              </a:ext>
            </a:extLst>
          </p:cNvPr>
          <p:cNvSpPr/>
          <p:nvPr/>
        </p:nvSpPr>
        <p:spPr>
          <a:xfrm>
            <a:off x="6515100" y="3255758"/>
            <a:ext cx="5352438" cy="12978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Abläufe (Prozesse)</a:t>
            </a:r>
            <a:b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Geschäftsprozesse sollten klar strukturiert und optimiert sein, um Effizienz zu gewährleisten.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3B4EEA58-C1D7-F20E-E16F-5EEA09099E15}"/>
              </a:ext>
            </a:extLst>
          </p:cNvPr>
          <p:cNvSpPr/>
          <p:nvPr/>
        </p:nvSpPr>
        <p:spPr>
          <a:xfrm>
            <a:off x="6515100" y="4898014"/>
            <a:ext cx="5352438" cy="12978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(Team)</a:t>
            </a:r>
          </a:p>
          <a:p>
            <a:r>
              <a:rPr lang="de-DE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 gut funktionierendes Team ist notwendig, um die Technologien effektiv zu nutzen und Ziele zu erreichen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A54448-CAEB-4E96-D4FE-273E962C4927}"/>
              </a:ext>
            </a:extLst>
          </p:cNvPr>
          <p:cNvSpPr txBox="1"/>
          <p:nvPr/>
        </p:nvSpPr>
        <p:spPr>
          <a:xfrm>
            <a:off x="7634066" y="1154141"/>
            <a:ext cx="306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 Unternehmen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E1B0854-7109-FC45-3579-883DD43A9B56}"/>
              </a:ext>
            </a:extLst>
          </p:cNvPr>
          <p:cNvSpPr txBox="1"/>
          <p:nvPr/>
        </p:nvSpPr>
        <p:spPr>
          <a:xfrm>
            <a:off x="1268362" y="-441518"/>
            <a:ext cx="7237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Über 20.000  freiwillige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Feuwehrmänner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und Frauen in Deutschland  </a:t>
            </a:r>
          </a:p>
        </p:txBody>
      </p:sp>
    </p:spTree>
    <p:extLst>
      <p:ext uri="{BB962C8B-B14F-4D97-AF65-F5344CB8AC3E}">
        <p14:creationId xmlns:p14="http://schemas.microsoft.com/office/powerpoint/2010/main" val="27780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91CA6D-57D1-673C-B28B-1BFCD9A97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D3972F6A-D64E-A565-9757-89B55A4F40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l"/>
            <a:r>
              <a:rPr lang="de-DE" b="0" i="0" u="none" strike="noStrike" dirty="0">
                <a:effectLst/>
                <a:latin typeface="var(--font-fk-grotesk)"/>
              </a:rPr>
              <a:t>Einsatz eines Feuerlöschers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2D967FF-7640-2E9E-BDE3-1C76949A54BE}"/>
              </a:ext>
            </a:extLst>
          </p:cNvPr>
          <p:cNvSpPr txBox="1"/>
          <p:nvPr/>
        </p:nvSpPr>
        <p:spPr>
          <a:xfrm>
            <a:off x="563228" y="2030501"/>
            <a:ext cx="1077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 Millionen Feuerwehrleute (93,5% Freiwillige(!)) trainieren regelmäßig, um im Notfall zu retten </a:t>
            </a:r>
          </a:p>
          <a:p>
            <a:pPr algn="ctr"/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sorgen Sie dafür, dass Ihre Mitarbeiter ihre Werkzeuge und Prozesse effektiv beherrschen?</a:t>
            </a:r>
          </a:p>
        </p:txBody>
      </p:sp>
    </p:spTree>
    <p:extLst>
      <p:ext uri="{BB962C8B-B14F-4D97-AF65-F5344CB8AC3E}">
        <p14:creationId xmlns:p14="http://schemas.microsoft.com/office/powerpoint/2010/main" val="2846616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5171A-2206-0394-E987-12E925F15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2FD1BB6-0B1F-E1F0-0B08-2F529D6C67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4447520">
                <a:moveTo>
                  <a:pt x="0" y="0"/>
                </a:moveTo>
                <a:lnTo>
                  <a:pt x="18288000" y="0"/>
                </a:lnTo>
                <a:lnTo>
                  <a:pt x="18288000" y="14447520"/>
                </a:lnTo>
                <a:lnTo>
                  <a:pt x="0" y="14447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110D27D-BD3D-82D3-5495-C2C1AFA00992}"/>
              </a:ext>
            </a:extLst>
          </p:cNvPr>
          <p:cNvSpPr/>
          <p:nvPr/>
        </p:nvSpPr>
        <p:spPr>
          <a:xfrm>
            <a:off x="11039928" y="6018259"/>
            <a:ext cx="882720" cy="550388"/>
          </a:xfrm>
          <a:custGeom>
            <a:avLst/>
            <a:gdLst/>
            <a:ahLst/>
            <a:cxnLst/>
            <a:rect l="l" t="t" r="r" b="b"/>
            <a:pathLst>
              <a:path w="2459236" h="1533368">
                <a:moveTo>
                  <a:pt x="0" y="0"/>
                </a:moveTo>
                <a:lnTo>
                  <a:pt x="2459236" y="0"/>
                </a:lnTo>
                <a:lnTo>
                  <a:pt x="2459236" y="1533368"/>
                </a:lnTo>
                <a:lnTo>
                  <a:pt x="0" y="1533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CFA8CA7-0EB7-C916-610B-C24563FE8CBB}"/>
              </a:ext>
            </a:extLst>
          </p:cNvPr>
          <p:cNvGrpSpPr/>
          <p:nvPr/>
        </p:nvGrpSpPr>
        <p:grpSpPr>
          <a:xfrm>
            <a:off x="-128016" y="2876639"/>
            <a:ext cx="12050664" cy="1509773"/>
            <a:chOff x="-128016" y="-111477"/>
            <a:chExt cx="12050664" cy="1509773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9D4B7A38-28A3-079E-EEA7-B141A9D845DD}"/>
                </a:ext>
              </a:extLst>
            </p:cNvPr>
            <p:cNvSpPr txBox="1"/>
            <p:nvPr/>
          </p:nvSpPr>
          <p:spPr>
            <a:xfrm>
              <a:off x="3042717" y="194761"/>
              <a:ext cx="8879931" cy="12035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de-DE" b="1" dirty="0">
                  <a:solidFill>
                    <a:srgbClr val="FFFFFF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der Befragten gaben an, dass ihre KI-Systeme nicht gut in bestehende Technologien und Prozesse integriert sind. </a:t>
              </a:r>
              <a:br>
                <a:rPr lang="de-DE" b="1" dirty="0">
                  <a:solidFill>
                    <a:srgbClr val="FFFFFF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</a:br>
              <a:r>
                <a:rPr lang="de-DE" b="1" dirty="0">
                  <a:solidFill>
                    <a:srgbClr val="FFFFFF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(Quelle: </a:t>
              </a:r>
              <a:r>
                <a:rPr lang="de-DE" b="1" dirty="0" err="1">
                  <a:solidFill>
                    <a:srgbClr val="FFFFFF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Pegasystems</a:t>
              </a:r>
              <a:r>
                <a:rPr lang="de-DE" b="1" dirty="0">
                  <a:solidFill>
                    <a:srgbClr val="FFFFFF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 2023)</a:t>
              </a:r>
              <a:endParaRPr lang="de-DE" i="1" dirty="0">
                <a:solidFill>
                  <a:srgbClr val="FFFFFF"/>
                </a:solidFill>
                <a:latin typeface="Arial" panose="020B0604020202020204" pitchFamily="34" charset="0"/>
                <a:ea typeface="Garet Italics"/>
                <a:cs typeface="Arial" panose="020B0604020202020204" pitchFamily="34" charset="0"/>
                <a:sym typeface="Garet Italics"/>
              </a:endParaRP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2D3E336A-8FC2-C21F-D364-4D071B32A920}"/>
                </a:ext>
              </a:extLst>
            </p:cNvPr>
            <p:cNvSpPr txBox="1"/>
            <p:nvPr/>
          </p:nvSpPr>
          <p:spPr>
            <a:xfrm>
              <a:off x="-128016" y="-111477"/>
              <a:ext cx="3670533" cy="1456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de-DE" sz="7200" b="1" dirty="0">
                  <a:solidFill>
                    <a:srgbClr val="4EAAF5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60% 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BE9284D-8651-A034-ED92-BF31D7B4E017}"/>
              </a:ext>
            </a:extLst>
          </p:cNvPr>
          <p:cNvGrpSpPr/>
          <p:nvPr/>
        </p:nvGrpSpPr>
        <p:grpSpPr>
          <a:xfrm>
            <a:off x="-128016" y="-263856"/>
            <a:ext cx="12178680" cy="1456681"/>
            <a:chOff x="-128016" y="1323622"/>
            <a:chExt cx="12178680" cy="14566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595A9D-5C7A-AF49-5D44-5670379D4B3A}"/>
                </a:ext>
              </a:extLst>
            </p:cNvPr>
            <p:cNvSpPr txBox="1"/>
            <p:nvPr/>
          </p:nvSpPr>
          <p:spPr>
            <a:xfrm>
              <a:off x="3170733" y="1748493"/>
              <a:ext cx="8879931" cy="796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de-DE"/>
              </a:defPPr>
              <a:lvl1pPr>
                <a:lnSpc>
                  <a:spcPts val="4700"/>
                </a:lnSpc>
                <a:defRPr sz="32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der Kundendienstmitarbeiter fühlen sich nicht ausreichend geschult im Umgang mit KI-Tools 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  <a:sym typeface="Garet Italics"/>
                </a:rPr>
                <a:t>(Quelle: Salesforce "State </a:t>
              </a:r>
              <a:r>
                <a:rPr lang="de-DE" sz="1800" dirty="0" err="1">
                  <a:latin typeface="Arial" panose="020B0604020202020204" pitchFamily="34" charset="0"/>
                  <a:cs typeface="Arial" panose="020B0604020202020204" pitchFamily="34" charset="0"/>
                  <a:sym typeface="Garet Italics"/>
                </a:rPr>
                <a:t>of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  <a:sym typeface="Garet Italics"/>
                </a:rPr>
                <a:t> Service Report")</a:t>
              </a: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CDE7D7CA-06C5-B1AF-F1F4-425FF55ED857}"/>
                </a:ext>
              </a:extLst>
            </p:cNvPr>
            <p:cNvSpPr txBox="1"/>
            <p:nvPr/>
          </p:nvSpPr>
          <p:spPr>
            <a:xfrm>
              <a:off x="-128016" y="1323622"/>
              <a:ext cx="3670533" cy="1456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de-DE" sz="7200" b="1" dirty="0">
                  <a:solidFill>
                    <a:srgbClr val="4EAAF5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51% 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503A330-651D-985C-B085-6F7F65A9E519}"/>
              </a:ext>
            </a:extLst>
          </p:cNvPr>
          <p:cNvGrpSpPr/>
          <p:nvPr/>
        </p:nvGrpSpPr>
        <p:grpSpPr>
          <a:xfrm>
            <a:off x="-128016" y="1327799"/>
            <a:ext cx="12178680" cy="1456681"/>
            <a:chOff x="-128016" y="2776739"/>
            <a:chExt cx="12178680" cy="1456681"/>
          </a:xfrm>
        </p:grpSpPr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4F440B18-005A-6D8F-1E3E-32F764139935}"/>
                </a:ext>
              </a:extLst>
            </p:cNvPr>
            <p:cNvSpPr txBox="1"/>
            <p:nvPr/>
          </p:nvSpPr>
          <p:spPr>
            <a:xfrm>
              <a:off x="3170733" y="3201610"/>
              <a:ext cx="8879931" cy="7927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de-DE"/>
              </a:defPPr>
              <a:lvl1pPr>
                <a:lnSpc>
                  <a:spcPts val="4700"/>
                </a:lnSpc>
                <a:defRPr sz="24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der Kunden sind mit KI-gestützten Chatbots unzufrieden </a:t>
              </a:r>
              <a:b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(Forrester Research „AI in </a:t>
              </a:r>
              <a:r>
                <a:rPr lang="de-DE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customer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 2024“​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  <a:sym typeface="Garet Italics"/>
                </a:rPr>
                <a:t>)</a:t>
              </a:r>
              <a:endParaRPr lang="de-DE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3BFE63B0-E4F4-DA82-666F-F98AB34242A6}"/>
                </a:ext>
              </a:extLst>
            </p:cNvPr>
            <p:cNvSpPr txBox="1"/>
            <p:nvPr/>
          </p:nvSpPr>
          <p:spPr>
            <a:xfrm>
              <a:off x="-128016" y="2776739"/>
              <a:ext cx="3670533" cy="1456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de-DE" sz="7200" b="1" dirty="0">
                  <a:solidFill>
                    <a:srgbClr val="4EAAF5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54% 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F440DDB-C776-0442-E55B-BE216B697FA8}"/>
              </a:ext>
            </a:extLst>
          </p:cNvPr>
          <p:cNvGrpSpPr/>
          <p:nvPr/>
        </p:nvGrpSpPr>
        <p:grpSpPr>
          <a:xfrm>
            <a:off x="-128016" y="4384150"/>
            <a:ext cx="12178680" cy="1680332"/>
            <a:chOff x="-128016" y="4384150"/>
            <a:chExt cx="12178680" cy="1680332"/>
          </a:xfrm>
        </p:grpSpPr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39E148DC-43BD-43C5-74EF-9CE046666DB7}"/>
                </a:ext>
              </a:extLst>
            </p:cNvPr>
            <p:cNvSpPr txBox="1"/>
            <p:nvPr/>
          </p:nvSpPr>
          <p:spPr>
            <a:xfrm>
              <a:off x="3170733" y="4809021"/>
              <a:ext cx="8879931" cy="12118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de-DE"/>
              </a:defPPr>
              <a:lvl1pPr>
                <a:lnSpc>
                  <a:spcPts val="4700"/>
                </a:lnSpc>
                <a:defRPr sz="24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62% der Verbraucher Bedenken bezüglich des Datenschutzes bei KI-gestützten Kundeninteraktionen haben </a:t>
              </a:r>
              <a:b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(Capgemini Research Institute „Ethics in AI: Addressing Public </a:t>
              </a:r>
              <a:r>
                <a:rPr lang="de-DE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Concerns</a:t>
              </a: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“ 2019)</a:t>
              </a:r>
              <a:endParaRPr lang="de-DE" sz="1800" dirty="0">
                <a:latin typeface="Arial" panose="020B0604020202020204" pitchFamily="34" charset="0"/>
                <a:cs typeface="Arial" panose="020B0604020202020204" pitchFamily="34" charset="0"/>
                <a:sym typeface="Garet Italics"/>
              </a:endParaRP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767EA7F-EE3A-14E7-6747-761A9FCCF0D6}"/>
                </a:ext>
              </a:extLst>
            </p:cNvPr>
            <p:cNvSpPr txBox="1"/>
            <p:nvPr/>
          </p:nvSpPr>
          <p:spPr>
            <a:xfrm>
              <a:off x="-128016" y="4384150"/>
              <a:ext cx="3670533" cy="1680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812"/>
                </a:lnSpc>
                <a:spcBef>
                  <a:spcPct val="0"/>
                </a:spcBef>
              </a:pPr>
              <a:r>
                <a:rPr lang="de-DE" sz="8800" b="1" dirty="0">
                  <a:solidFill>
                    <a:srgbClr val="4EAAF5"/>
                  </a:solidFill>
                  <a:latin typeface="Arial" panose="020B0604020202020204" pitchFamily="34" charset="0"/>
                  <a:ea typeface="Poppins Bold"/>
                  <a:cs typeface="Arial" panose="020B0604020202020204" pitchFamily="34" charset="0"/>
                  <a:sym typeface="Poppins Bold"/>
                </a:rPr>
                <a:t>62%</a:t>
              </a:r>
            </a:p>
          </p:txBody>
        </p:sp>
      </p:grp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C2A243DE-93C8-2EDD-65EA-3E681CFD39AA}"/>
              </a:ext>
            </a:extLst>
          </p:cNvPr>
          <p:cNvCxnSpPr>
            <a:cxnSpLocks/>
          </p:cNvCxnSpPr>
          <p:nvPr/>
        </p:nvCxnSpPr>
        <p:spPr>
          <a:xfrm>
            <a:off x="0" y="1484636"/>
            <a:ext cx="12192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CAC9B2AA-1B91-6327-B6A1-1F00D9F7FE0F}"/>
              </a:ext>
            </a:extLst>
          </p:cNvPr>
          <p:cNvCxnSpPr>
            <a:cxnSpLocks/>
          </p:cNvCxnSpPr>
          <p:nvPr/>
        </p:nvCxnSpPr>
        <p:spPr>
          <a:xfrm>
            <a:off x="0" y="2915524"/>
            <a:ext cx="12192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4735C4D8-0D3F-2965-3148-AB2117D6DFC1}"/>
              </a:ext>
            </a:extLst>
          </p:cNvPr>
          <p:cNvCxnSpPr>
            <a:cxnSpLocks/>
          </p:cNvCxnSpPr>
          <p:nvPr/>
        </p:nvCxnSpPr>
        <p:spPr>
          <a:xfrm>
            <a:off x="0" y="4559709"/>
            <a:ext cx="12192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11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Breitbild</PresentationFormat>
  <Paragraphs>44</Paragraphs>
  <Slides>10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var(--font-fk-grotesk)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Haitz</dc:creator>
  <cp:lastModifiedBy>Nele Flach</cp:lastModifiedBy>
  <cp:revision>5</cp:revision>
  <dcterms:created xsi:type="dcterms:W3CDTF">2024-11-12T08:58:43Z</dcterms:created>
  <dcterms:modified xsi:type="dcterms:W3CDTF">2024-11-13T17:22:42Z</dcterms:modified>
</cp:coreProperties>
</file>